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  <p:sldMasterId id="2147483688" r:id="rId2"/>
    <p:sldMasterId id="2147483674" r:id="rId3"/>
    <p:sldMasterId id="2147483702" r:id="rId4"/>
    <p:sldMasterId id="2147483716" r:id="rId5"/>
    <p:sldMasterId id="2147483730" r:id="rId6"/>
    <p:sldMasterId id="2147483743" r:id="rId7"/>
  </p:sldMasterIdLst>
  <p:notesMasterIdLst>
    <p:notesMasterId r:id="rId29"/>
  </p:notesMasterIdLst>
  <p:sldIdLst>
    <p:sldId id="277" r:id="rId8"/>
    <p:sldId id="257" r:id="rId9"/>
    <p:sldId id="2318" r:id="rId10"/>
    <p:sldId id="2319" r:id="rId11"/>
    <p:sldId id="2324" r:id="rId12"/>
    <p:sldId id="2325" r:id="rId13"/>
    <p:sldId id="2338" r:id="rId14"/>
    <p:sldId id="2339" r:id="rId15"/>
    <p:sldId id="2340" r:id="rId16"/>
    <p:sldId id="2315" r:id="rId17"/>
    <p:sldId id="2314" r:id="rId18"/>
    <p:sldId id="2341" r:id="rId19"/>
    <p:sldId id="2342" r:id="rId20"/>
    <p:sldId id="2343" r:id="rId21"/>
    <p:sldId id="2344" r:id="rId22"/>
    <p:sldId id="2345" r:id="rId23"/>
    <p:sldId id="2346" r:id="rId24"/>
    <p:sldId id="2347" r:id="rId25"/>
    <p:sldId id="2348" r:id="rId26"/>
    <p:sldId id="2349" r:id="rId27"/>
    <p:sldId id="263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" id="{4B59A258-0656-4C5D-AB4D-1D436697E123}">
          <p14:sldIdLst>
            <p14:sldId id="277"/>
            <p14:sldId id="257"/>
            <p14:sldId id="2318"/>
            <p14:sldId id="2319"/>
            <p14:sldId id="2324"/>
            <p14:sldId id="2325"/>
            <p14:sldId id="2338"/>
            <p14:sldId id="2339"/>
            <p14:sldId id="2340"/>
            <p14:sldId id="2315"/>
            <p14:sldId id="2314"/>
            <p14:sldId id="2341"/>
            <p14:sldId id="2342"/>
            <p14:sldId id="2343"/>
            <p14:sldId id="2344"/>
            <p14:sldId id="2345"/>
            <p14:sldId id="2346"/>
            <p14:sldId id="2347"/>
            <p14:sldId id="2348"/>
            <p14:sldId id="2349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20A0"/>
    <a:srgbClr val="787878"/>
    <a:srgbClr val="FFFFFF"/>
    <a:srgbClr val="666666"/>
    <a:srgbClr val="000000"/>
    <a:srgbClr val="7864DC"/>
    <a:srgbClr val="E5E5E5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019" autoAdjust="0"/>
  </p:normalViewPr>
  <p:slideViewPr>
    <p:cSldViewPr snapToGrid="0">
      <p:cViewPr varScale="1">
        <p:scale>
          <a:sx n="92" d="100"/>
          <a:sy n="92" d="100"/>
        </p:scale>
        <p:origin x="12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10.fntdata"/><Relationship Id="rId21" Type="http://schemas.openxmlformats.org/officeDocument/2006/relationships/slide" Target="slides/slide14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7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images comes from </a:t>
            </a:r>
            <a:r>
              <a:rPr lang="en-US" dirty="0" err="1"/>
              <a:t>Envato</a:t>
            </a:r>
            <a:r>
              <a:rPr lang="en-US" dirty="0"/>
              <a:t> Elements which I have a paid license for.</a:t>
            </a:r>
            <a:br>
              <a:rPr lang="en-US" dirty="0"/>
            </a:br>
            <a:r>
              <a:rPr lang="en-US" dirty="0"/>
              <a:t>Some images are my own, and the cartoon portrait and coding after work logo are purchased from an artist with the license to use it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486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244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7180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856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639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88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5922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742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827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6016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74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544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35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153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464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37B9B4-B7A2-44CE-A51C-86D0F1F35B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348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057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057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624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324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6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Master" Target="../slideMasters/slideMaster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Master" Target="../slideMasters/slideMaster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svg"/><Relationship Id="rId4" Type="http://schemas.openxmlformats.org/officeDocument/2006/relationships/image" Target="../media/image6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436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5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479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009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093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03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018036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41248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929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35527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967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44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486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526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499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324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790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737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467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252465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1957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0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97544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362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62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638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931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20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998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773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635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14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17677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368094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376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5426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968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078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251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3003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024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11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1054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1654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9652386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825105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4890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46453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251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3535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55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02-Nov-21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05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355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0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02-Nov-21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34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5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4.pn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6.sv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5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4.pn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6.sv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88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867A8E-22A8-4E13-9FAE-46E5A82086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49"/>
          <a:stretch/>
        </p:blipFill>
        <p:spPr>
          <a:xfrm>
            <a:off x="80937" y="1514792"/>
            <a:ext cx="6133170" cy="3828416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5747C5-EC47-4C77-AC3A-98CBEB7268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0351" y="3507059"/>
            <a:ext cx="5830712" cy="3261732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58A581-6942-4F2C-B0E9-C3ABE771E8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24" y="89209"/>
            <a:ext cx="5865542" cy="326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6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E312207-4D14-4CED-8DD5-FEB135D1633B}"/>
              </a:ext>
            </a:extLst>
          </p:cNvPr>
          <p:cNvSpPr txBox="1"/>
          <p:nvPr/>
        </p:nvSpPr>
        <p:spPr>
          <a:xfrm>
            <a:off x="1883282" y="914399"/>
            <a:ext cx="36236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 UX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two different ketchup bottles. One in glass with the opening on top, and one in plastic with the opening at the bottom.">
            <a:extLst>
              <a:ext uri="{FF2B5EF4-FFF2-40B4-BE49-F238E27FC236}">
                <a16:creationId xmlns:a16="http://schemas.microsoft.com/office/drawing/2014/main" id="{F4B7971A-143E-4624-9F3E-63C47FD49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01" t="23434" r="5557" b="7406"/>
          <a:stretch/>
        </p:blipFill>
        <p:spPr>
          <a:xfrm>
            <a:off x="7120326" y="1862662"/>
            <a:ext cx="2056121" cy="42955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5AAEA1-987B-4DA6-8388-58AA04E6291C}"/>
              </a:ext>
            </a:extLst>
          </p:cNvPr>
          <p:cNvSpPr txBox="1"/>
          <p:nvPr/>
        </p:nvSpPr>
        <p:spPr>
          <a:xfrm>
            <a:off x="6599468" y="914399"/>
            <a:ext cx="30978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UX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wo different ketchup bottles. One in glass with the opening on top, and one in plastic with the opening at the bottom.">
            <a:extLst>
              <a:ext uri="{FF2B5EF4-FFF2-40B4-BE49-F238E27FC236}">
                <a16:creationId xmlns:a16="http://schemas.microsoft.com/office/drawing/2014/main" id="{5F952906-4652-4B54-B8F1-0D25D9CB4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41" t="23434" r="67029" b="7406"/>
          <a:stretch/>
        </p:blipFill>
        <p:spPr>
          <a:xfrm>
            <a:off x="3015553" y="1862662"/>
            <a:ext cx="1359081" cy="429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26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wo different ketchup bottles. One in glass with the opening on top, and one in plastic with the opening at the bottom.">
            <a:extLst>
              <a:ext uri="{FF2B5EF4-FFF2-40B4-BE49-F238E27FC236}">
                <a16:creationId xmlns:a16="http://schemas.microsoft.com/office/drawing/2014/main" id="{F4B7971A-143E-4624-9F3E-63C47FD49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01" t="23434" r="5557" b="7406"/>
          <a:stretch/>
        </p:blipFill>
        <p:spPr>
          <a:xfrm>
            <a:off x="7120326" y="1862662"/>
            <a:ext cx="2056121" cy="42955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5AAEA1-987B-4DA6-8388-58AA04E6291C}"/>
              </a:ext>
            </a:extLst>
          </p:cNvPr>
          <p:cNvSpPr txBox="1"/>
          <p:nvPr/>
        </p:nvSpPr>
        <p:spPr>
          <a:xfrm>
            <a:off x="7677746" y="914399"/>
            <a:ext cx="9412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wo different ketchup bottles. One in glass with the opening on top, and one in plastic with the opening at the bottom.">
            <a:extLst>
              <a:ext uri="{FF2B5EF4-FFF2-40B4-BE49-F238E27FC236}">
                <a16:creationId xmlns:a16="http://schemas.microsoft.com/office/drawing/2014/main" id="{B9EBE45B-FFE5-4074-8D38-8BC3EEA11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41" t="23434" r="67029" b="7406"/>
          <a:stretch/>
        </p:blipFill>
        <p:spPr>
          <a:xfrm>
            <a:off x="3015553" y="1862662"/>
            <a:ext cx="1359081" cy="4295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CF4CEC-7C87-4B43-89C1-E9BDA5CDE8D6}"/>
              </a:ext>
            </a:extLst>
          </p:cNvPr>
          <p:cNvSpPr txBox="1"/>
          <p:nvPr/>
        </p:nvSpPr>
        <p:spPr>
          <a:xfrm>
            <a:off x="3224451" y="914399"/>
            <a:ext cx="9412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283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erson holding a hot dog&#10;&#10;Description automatically generated with low confidence">
            <a:extLst>
              <a:ext uri="{FF2B5EF4-FFF2-40B4-BE49-F238E27FC236}">
                <a16:creationId xmlns:a16="http://schemas.microsoft.com/office/drawing/2014/main" id="{74012A8D-42FA-41AE-8C4C-1BDDA3AE1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580"/>
          <a:stretch/>
        </p:blipFill>
        <p:spPr>
          <a:xfrm>
            <a:off x="6366309" y="3335591"/>
            <a:ext cx="4325112" cy="33056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CB52D4-E8B4-442D-A695-A2230ABB7B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54" r="4344"/>
          <a:stretch/>
        </p:blipFill>
        <p:spPr>
          <a:xfrm>
            <a:off x="6367275" y="305876"/>
            <a:ext cx="4324146" cy="2902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0A9168-B070-48F4-9112-50D9B29D4F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00579" y="305876"/>
            <a:ext cx="4325112" cy="3243835"/>
          </a:xfrm>
          <a:prstGeom prst="rect">
            <a:avLst/>
          </a:prstGeom>
        </p:spPr>
      </p:pic>
      <p:pic>
        <p:nvPicPr>
          <p:cNvPr id="3" name="Picture 2" descr="A picture containing food, sandwich, snack food, breakfast&#10;&#10;Description automatically generated">
            <a:extLst>
              <a:ext uri="{FF2B5EF4-FFF2-40B4-BE49-F238E27FC236}">
                <a16:creationId xmlns:a16="http://schemas.microsoft.com/office/drawing/2014/main" id="{00C7F065-3248-4F6E-8CF9-12D7AA46C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578" y="3743411"/>
            <a:ext cx="4325112" cy="289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9C04566-7004-45DB-A001-958EBA028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532" y="311436"/>
            <a:ext cx="3858936" cy="623512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B5BA4C-0127-4169-94D5-CC3DB2F12ECA}"/>
              </a:ext>
            </a:extLst>
          </p:cNvPr>
          <p:cNvCxnSpPr>
            <a:cxnSpLocks/>
          </p:cNvCxnSpPr>
          <p:nvPr/>
        </p:nvCxnSpPr>
        <p:spPr>
          <a:xfrm flipV="1">
            <a:off x="3347208" y="1160477"/>
            <a:ext cx="1364608" cy="285226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436E7A-A6B3-40F4-8282-CD045270F38D}"/>
              </a:ext>
            </a:extLst>
          </p:cNvPr>
          <p:cNvCxnSpPr/>
          <p:nvPr/>
        </p:nvCxnSpPr>
        <p:spPr>
          <a:xfrm>
            <a:off x="3219974" y="5563299"/>
            <a:ext cx="1325461" cy="134224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94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497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10" name="Content Placeholder 13" descr="A picture containing text, red, colorful, several&#10;&#10;Description automatically generated">
            <a:extLst>
              <a:ext uri="{FF2B5EF4-FFF2-40B4-BE49-F238E27FC236}">
                <a16:creationId xmlns:a16="http://schemas.microsoft.com/office/drawing/2014/main" id="{9395B0DA-5D74-4F6A-84DB-1DC1353CB7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75" t="2159" r="23604"/>
          <a:stretch/>
        </p:blipFill>
        <p:spPr>
          <a:xfrm>
            <a:off x="0" y="0"/>
            <a:ext cx="6686550" cy="6858000"/>
          </a:xfrm>
          <a:prstGeom prst="rect">
            <a:avLst/>
          </a:prstGeom>
        </p:spPr>
      </p:pic>
      <p:pic>
        <p:nvPicPr>
          <p:cNvPr id="11" name="Content Placeholder 15" descr="A picture containing person, table, cup, drink&#10;&#10;Description automatically generated">
            <a:extLst>
              <a:ext uri="{FF2B5EF4-FFF2-40B4-BE49-F238E27FC236}">
                <a16:creationId xmlns:a16="http://schemas.microsoft.com/office/drawing/2014/main" id="{1D49D5BE-2C0D-421E-BE86-4701EECD01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9095" r="1609" b="9042"/>
          <a:stretch/>
        </p:blipFill>
        <p:spPr>
          <a:xfrm>
            <a:off x="6686550" y="1"/>
            <a:ext cx="550545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202C33-86F1-438D-A981-81BBAAF818A9}"/>
              </a:ext>
            </a:extLst>
          </p:cNvPr>
          <p:cNvSpPr/>
          <p:nvPr/>
        </p:nvSpPr>
        <p:spPr>
          <a:xfrm>
            <a:off x="-12848" y="5750004"/>
            <a:ext cx="12204848" cy="1107996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156B1-1630-48D7-85C9-AEDB8D78DF84}"/>
              </a:ext>
            </a:extLst>
          </p:cNvPr>
          <p:cNvSpPr txBox="1"/>
          <p:nvPr/>
        </p:nvSpPr>
        <p:spPr>
          <a:xfrm>
            <a:off x="6198869" y="5739615"/>
            <a:ext cx="609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D73CBF-5DB1-433B-822A-7243F8D2FC7E}"/>
              </a:ext>
            </a:extLst>
          </p:cNvPr>
          <p:cNvSpPr txBox="1"/>
          <p:nvPr/>
        </p:nvSpPr>
        <p:spPr>
          <a:xfrm>
            <a:off x="-12849" y="5735816"/>
            <a:ext cx="62117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37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ck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1F70305-E3D4-4CDE-9203-C554FCE72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18" t="36445" r="17598" b="29464"/>
          <a:stretch/>
        </p:blipFill>
        <p:spPr>
          <a:xfrm>
            <a:off x="3882718" y="2338855"/>
            <a:ext cx="3645725" cy="390613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EE6082F-B381-40FB-B334-C1DBCFA24699}"/>
              </a:ext>
            </a:extLst>
          </p:cNvPr>
          <p:cNvSpPr txBox="1"/>
          <p:nvPr/>
        </p:nvSpPr>
        <p:spPr>
          <a:xfrm rot="20825184">
            <a:off x="5468919" y="2016919"/>
            <a:ext cx="410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3D6EAC-DE05-4CDD-B29E-3FDC70922949}"/>
              </a:ext>
            </a:extLst>
          </p:cNvPr>
          <p:cNvSpPr txBox="1"/>
          <p:nvPr/>
        </p:nvSpPr>
        <p:spPr>
          <a:xfrm rot="601379">
            <a:off x="6652386" y="2008953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DF099F-68FA-4B89-96AE-E072D7170B36}"/>
              </a:ext>
            </a:extLst>
          </p:cNvPr>
          <p:cNvCxnSpPr>
            <a:cxnSpLocks/>
          </p:cNvCxnSpPr>
          <p:nvPr/>
        </p:nvCxnSpPr>
        <p:spPr>
          <a:xfrm>
            <a:off x="5316017" y="2463162"/>
            <a:ext cx="218245" cy="376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F93CD8-08A1-4812-80B0-A733D2520D5A}"/>
              </a:ext>
            </a:extLst>
          </p:cNvPr>
          <p:cNvCxnSpPr>
            <a:cxnSpLocks/>
          </p:cNvCxnSpPr>
          <p:nvPr/>
        </p:nvCxnSpPr>
        <p:spPr>
          <a:xfrm flipH="1">
            <a:off x="6994925" y="2478584"/>
            <a:ext cx="311458" cy="435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426AEC4-B4AC-4762-A6B9-C60B164C45E9}"/>
              </a:ext>
            </a:extLst>
          </p:cNvPr>
          <p:cNvCxnSpPr>
            <a:cxnSpLocks/>
          </p:cNvCxnSpPr>
          <p:nvPr/>
        </p:nvCxnSpPr>
        <p:spPr>
          <a:xfrm>
            <a:off x="5977590" y="2124483"/>
            <a:ext cx="118752" cy="527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968D664-26A1-44FC-9323-54D3D028E094}"/>
              </a:ext>
            </a:extLst>
          </p:cNvPr>
          <p:cNvCxnSpPr>
            <a:cxnSpLocks/>
          </p:cNvCxnSpPr>
          <p:nvPr/>
        </p:nvCxnSpPr>
        <p:spPr>
          <a:xfrm flipH="1">
            <a:off x="6545767" y="2124483"/>
            <a:ext cx="132825" cy="527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24388-6CC8-4207-BB7E-896A50FB9DC1}"/>
              </a:ext>
            </a:extLst>
          </p:cNvPr>
          <p:cNvCxnSpPr>
            <a:cxnSpLocks/>
          </p:cNvCxnSpPr>
          <p:nvPr/>
        </p:nvCxnSpPr>
        <p:spPr>
          <a:xfrm>
            <a:off x="5312552" y="2449306"/>
            <a:ext cx="218245" cy="376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587FAF-116A-4C86-B362-48783DF9BD99}"/>
              </a:ext>
            </a:extLst>
          </p:cNvPr>
          <p:cNvCxnSpPr>
            <a:cxnSpLocks/>
          </p:cNvCxnSpPr>
          <p:nvPr/>
        </p:nvCxnSpPr>
        <p:spPr>
          <a:xfrm flipH="1">
            <a:off x="6991460" y="2464728"/>
            <a:ext cx="311458" cy="4354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0BA470-F84C-44B8-A5D2-E4AA28EC483A}"/>
              </a:ext>
            </a:extLst>
          </p:cNvPr>
          <p:cNvCxnSpPr>
            <a:cxnSpLocks/>
          </p:cNvCxnSpPr>
          <p:nvPr/>
        </p:nvCxnSpPr>
        <p:spPr>
          <a:xfrm>
            <a:off x="5974125" y="2110627"/>
            <a:ext cx="118752" cy="5271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5B5061-0665-4267-807C-8513DFBDE64A}"/>
              </a:ext>
            </a:extLst>
          </p:cNvPr>
          <p:cNvCxnSpPr>
            <a:cxnSpLocks/>
          </p:cNvCxnSpPr>
          <p:nvPr/>
        </p:nvCxnSpPr>
        <p:spPr>
          <a:xfrm flipH="1">
            <a:off x="6542302" y="2110627"/>
            <a:ext cx="132825" cy="5271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11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Dog Food Bowl outline">
            <a:extLst>
              <a:ext uri="{FF2B5EF4-FFF2-40B4-BE49-F238E27FC236}">
                <a16:creationId xmlns:a16="http://schemas.microsoft.com/office/drawing/2014/main" id="{FC7DF269-6B2D-45E5-B9CC-B6984185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8917" y="2599008"/>
            <a:ext cx="630011" cy="630011"/>
          </a:xfrm>
          <a:prstGeom prst="rect">
            <a:avLst/>
          </a:prstGeom>
        </p:spPr>
      </p:pic>
      <p:pic>
        <p:nvPicPr>
          <p:cNvPr id="3" name="Picture 2" descr="A clock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0CA7E50-CE94-42E9-892E-269AEF4BBE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118" t="36445" r="17598" b="29464"/>
          <a:stretch/>
        </p:blipFill>
        <p:spPr>
          <a:xfrm>
            <a:off x="3882718" y="2338855"/>
            <a:ext cx="3645725" cy="3906136"/>
          </a:xfrm>
          <a:prstGeom prst="rect">
            <a:avLst/>
          </a:prstGeom>
        </p:spPr>
      </p:pic>
      <p:pic>
        <p:nvPicPr>
          <p:cNvPr id="4" name="Graphic 3" descr="Feather outline">
            <a:extLst>
              <a:ext uri="{FF2B5EF4-FFF2-40B4-BE49-F238E27FC236}">
                <a16:creationId xmlns:a16="http://schemas.microsoft.com/office/drawing/2014/main" id="{FDBA8269-90DA-4003-A304-1C41BAB75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900006">
            <a:off x="6016389" y="1746098"/>
            <a:ext cx="660718" cy="660718"/>
          </a:xfrm>
          <a:prstGeom prst="rect">
            <a:avLst/>
          </a:prstGeom>
        </p:spPr>
      </p:pic>
      <p:pic>
        <p:nvPicPr>
          <p:cNvPr id="5" name="Graphic 4" descr="Hummingbird outline">
            <a:extLst>
              <a:ext uri="{FF2B5EF4-FFF2-40B4-BE49-F238E27FC236}">
                <a16:creationId xmlns:a16="http://schemas.microsoft.com/office/drawing/2014/main" id="{7780B673-C725-400D-9109-042E1D5AAE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0376" y="1891250"/>
            <a:ext cx="914400" cy="914400"/>
          </a:xfrm>
          <a:prstGeom prst="rect">
            <a:avLst/>
          </a:prstGeom>
        </p:spPr>
      </p:pic>
      <p:pic>
        <p:nvPicPr>
          <p:cNvPr id="6" name="Graphic 5" descr="Rubber duck outline">
            <a:extLst>
              <a:ext uri="{FF2B5EF4-FFF2-40B4-BE49-F238E27FC236}">
                <a16:creationId xmlns:a16="http://schemas.microsoft.com/office/drawing/2014/main" id="{76543B7C-AA1B-42F0-A7C5-4ED0C552BA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2912" y="1180395"/>
            <a:ext cx="653590" cy="653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EEC90-37A2-4FF7-AF30-3722D14854CF}"/>
              </a:ext>
            </a:extLst>
          </p:cNvPr>
          <p:cNvSpPr txBox="1"/>
          <p:nvPr/>
        </p:nvSpPr>
        <p:spPr>
          <a:xfrm rot="20825184">
            <a:off x="5468919" y="2016919"/>
            <a:ext cx="410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Alterations &amp; Tailoring outline">
            <a:extLst>
              <a:ext uri="{FF2B5EF4-FFF2-40B4-BE49-F238E27FC236}">
                <a16:creationId xmlns:a16="http://schemas.microsoft.com/office/drawing/2014/main" id="{04C83054-2B96-463B-B8D6-92A20B56C6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94319" y="1109506"/>
            <a:ext cx="771445" cy="771445"/>
          </a:xfrm>
          <a:prstGeom prst="rect">
            <a:avLst/>
          </a:prstGeom>
        </p:spPr>
      </p:pic>
      <p:pic>
        <p:nvPicPr>
          <p:cNvPr id="10" name="Graphic 9" descr="Sparrow outline">
            <a:extLst>
              <a:ext uri="{FF2B5EF4-FFF2-40B4-BE49-F238E27FC236}">
                <a16:creationId xmlns:a16="http://schemas.microsoft.com/office/drawing/2014/main" id="{066BE159-40D2-4B18-91E5-AC232BA84C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1003048" flipH="1">
            <a:off x="4600274" y="1693743"/>
            <a:ext cx="914400" cy="93407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B74D6E-033B-483D-BFA9-C2DB823EE9EA}"/>
              </a:ext>
            </a:extLst>
          </p:cNvPr>
          <p:cNvCxnSpPr>
            <a:cxnSpLocks/>
          </p:cNvCxnSpPr>
          <p:nvPr/>
        </p:nvCxnSpPr>
        <p:spPr>
          <a:xfrm>
            <a:off x="5316017" y="2463162"/>
            <a:ext cx="218245" cy="376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3A750B-565A-4CBF-8507-313BAE772956}"/>
              </a:ext>
            </a:extLst>
          </p:cNvPr>
          <p:cNvCxnSpPr>
            <a:cxnSpLocks/>
          </p:cNvCxnSpPr>
          <p:nvPr/>
        </p:nvCxnSpPr>
        <p:spPr>
          <a:xfrm flipH="1">
            <a:off x="6994925" y="2478584"/>
            <a:ext cx="311458" cy="435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B26486-8455-49B7-8351-AB019E544B4C}"/>
              </a:ext>
            </a:extLst>
          </p:cNvPr>
          <p:cNvCxnSpPr>
            <a:cxnSpLocks/>
          </p:cNvCxnSpPr>
          <p:nvPr/>
        </p:nvCxnSpPr>
        <p:spPr>
          <a:xfrm>
            <a:off x="5977590" y="2124483"/>
            <a:ext cx="118752" cy="527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738754-262B-4BD5-9506-F776B3E83A44}"/>
              </a:ext>
            </a:extLst>
          </p:cNvPr>
          <p:cNvCxnSpPr>
            <a:cxnSpLocks/>
          </p:cNvCxnSpPr>
          <p:nvPr/>
        </p:nvCxnSpPr>
        <p:spPr>
          <a:xfrm flipH="1">
            <a:off x="6545767" y="2124483"/>
            <a:ext cx="132825" cy="527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Dog outline">
            <a:extLst>
              <a:ext uri="{FF2B5EF4-FFF2-40B4-BE49-F238E27FC236}">
                <a16:creationId xmlns:a16="http://schemas.microsoft.com/office/drawing/2014/main" id="{BBA18B55-1A43-4E87-AFDE-7CFC31E569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40402" y="574504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F11AE8-27FE-4300-A11F-9526AC206BE6}"/>
              </a:ext>
            </a:extLst>
          </p:cNvPr>
          <p:cNvSpPr txBox="1"/>
          <p:nvPr/>
        </p:nvSpPr>
        <p:spPr>
          <a:xfrm rot="601379">
            <a:off x="6652386" y="2008953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7FAF5C-FEF9-48CE-AE4D-41842B5F44F0}"/>
              </a:ext>
            </a:extLst>
          </p:cNvPr>
          <p:cNvCxnSpPr>
            <a:cxnSpLocks/>
          </p:cNvCxnSpPr>
          <p:nvPr/>
        </p:nvCxnSpPr>
        <p:spPr>
          <a:xfrm>
            <a:off x="5312552" y="2449306"/>
            <a:ext cx="218245" cy="376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A1E2A4-95B2-49C6-8B26-C67BDB15B4FE}"/>
              </a:ext>
            </a:extLst>
          </p:cNvPr>
          <p:cNvCxnSpPr>
            <a:cxnSpLocks/>
          </p:cNvCxnSpPr>
          <p:nvPr/>
        </p:nvCxnSpPr>
        <p:spPr>
          <a:xfrm flipH="1">
            <a:off x="6991460" y="2464728"/>
            <a:ext cx="311458" cy="4354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C754C0-DE73-482E-8BCA-B9AB4FBFD6DA}"/>
              </a:ext>
            </a:extLst>
          </p:cNvPr>
          <p:cNvCxnSpPr>
            <a:cxnSpLocks/>
          </p:cNvCxnSpPr>
          <p:nvPr/>
        </p:nvCxnSpPr>
        <p:spPr>
          <a:xfrm>
            <a:off x="5974125" y="2110627"/>
            <a:ext cx="118752" cy="5271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E2B208C-2A2E-4717-A0BD-4B6C1331F9E0}"/>
              </a:ext>
            </a:extLst>
          </p:cNvPr>
          <p:cNvCxnSpPr>
            <a:cxnSpLocks/>
          </p:cNvCxnSpPr>
          <p:nvPr/>
        </p:nvCxnSpPr>
        <p:spPr>
          <a:xfrm flipH="1">
            <a:off x="6542302" y="2110627"/>
            <a:ext cx="132825" cy="5271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303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Dog Food Bowl outline">
            <a:extLst>
              <a:ext uri="{FF2B5EF4-FFF2-40B4-BE49-F238E27FC236}">
                <a16:creationId xmlns:a16="http://schemas.microsoft.com/office/drawing/2014/main" id="{FC7DF269-6B2D-45E5-B9CC-B6984185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8917" y="2599008"/>
            <a:ext cx="630011" cy="630011"/>
          </a:xfrm>
          <a:prstGeom prst="rect">
            <a:avLst/>
          </a:prstGeom>
        </p:spPr>
      </p:pic>
      <p:pic>
        <p:nvPicPr>
          <p:cNvPr id="3" name="Picture 2" descr="A clock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0CA7E50-CE94-42E9-892E-269AEF4BBE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118" t="36445" r="17598" b="29464"/>
          <a:stretch/>
        </p:blipFill>
        <p:spPr>
          <a:xfrm>
            <a:off x="3882718" y="2338855"/>
            <a:ext cx="3645725" cy="3906136"/>
          </a:xfrm>
          <a:prstGeom prst="rect">
            <a:avLst/>
          </a:prstGeom>
        </p:spPr>
      </p:pic>
      <p:pic>
        <p:nvPicPr>
          <p:cNvPr id="4" name="Graphic 3" descr="Feather outline">
            <a:extLst>
              <a:ext uri="{FF2B5EF4-FFF2-40B4-BE49-F238E27FC236}">
                <a16:creationId xmlns:a16="http://schemas.microsoft.com/office/drawing/2014/main" id="{FDBA8269-90DA-4003-A304-1C41BAB75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900006">
            <a:off x="6016389" y="1746098"/>
            <a:ext cx="660718" cy="660718"/>
          </a:xfrm>
          <a:prstGeom prst="rect">
            <a:avLst/>
          </a:prstGeom>
        </p:spPr>
      </p:pic>
      <p:pic>
        <p:nvPicPr>
          <p:cNvPr id="5" name="Graphic 4" descr="Hummingbird outline">
            <a:extLst>
              <a:ext uri="{FF2B5EF4-FFF2-40B4-BE49-F238E27FC236}">
                <a16:creationId xmlns:a16="http://schemas.microsoft.com/office/drawing/2014/main" id="{7780B673-C725-400D-9109-042E1D5AAE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0376" y="1891250"/>
            <a:ext cx="914400" cy="914400"/>
          </a:xfrm>
          <a:prstGeom prst="rect">
            <a:avLst/>
          </a:prstGeom>
        </p:spPr>
      </p:pic>
      <p:pic>
        <p:nvPicPr>
          <p:cNvPr id="6" name="Graphic 5" descr="Rubber duck outline">
            <a:extLst>
              <a:ext uri="{FF2B5EF4-FFF2-40B4-BE49-F238E27FC236}">
                <a16:creationId xmlns:a16="http://schemas.microsoft.com/office/drawing/2014/main" id="{76543B7C-AA1B-42F0-A7C5-4ED0C552BA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2912" y="1180395"/>
            <a:ext cx="653590" cy="653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EEC90-37A2-4FF7-AF30-3722D14854CF}"/>
              </a:ext>
            </a:extLst>
          </p:cNvPr>
          <p:cNvSpPr txBox="1"/>
          <p:nvPr/>
        </p:nvSpPr>
        <p:spPr>
          <a:xfrm rot="20825184">
            <a:off x="5468919" y="2016919"/>
            <a:ext cx="410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Alterations &amp; Tailoring outline">
            <a:extLst>
              <a:ext uri="{FF2B5EF4-FFF2-40B4-BE49-F238E27FC236}">
                <a16:creationId xmlns:a16="http://schemas.microsoft.com/office/drawing/2014/main" id="{04C83054-2B96-463B-B8D6-92A20B56C6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94319" y="1109506"/>
            <a:ext cx="771445" cy="771445"/>
          </a:xfrm>
          <a:prstGeom prst="rect">
            <a:avLst/>
          </a:prstGeom>
        </p:spPr>
      </p:pic>
      <p:pic>
        <p:nvPicPr>
          <p:cNvPr id="10" name="Graphic 9" descr="Sparrow outline">
            <a:extLst>
              <a:ext uri="{FF2B5EF4-FFF2-40B4-BE49-F238E27FC236}">
                <a16:creationId xmlns:a16="http://schemas.microsoft.com/office/drawing/2014/main" id="{066BE159-40D2-4B18-91E5-AC232BA84C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1003048" flipH="1">
            <a:off x="4600274" y="1693743"/>
            <a:ext cx="914400" cy="93407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B74D6E-033B-483D-BFA9-C2DB823EE9EA}"/>
              </a:ext>
            </a:extLst>
          </p:cNvPr>
          <p:cNvCxnSpPr>
            <a:cxnSpLocks/>
          </p:cNvCxnSpPr>
          <p:nvPr/>
        </p:nvCxnSpPr>
        <p:spPr>
          <a:xfrm>
            <a:off x="5316017" y="2463162"/>
            <a:ext cx="218245" cy="376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3A750B-565A-4CBF-8507-313BAE772956}"/>
              </a:ext>
            </a:extLst>
          </p:cNvPr>
          <p:cNvCxnSpPr>
            <a:cxnSpLocks/>
          </p:cNvCxnSpPr>
          <p:nvPr/>
        </p:nvCxnSpPr>
        <p:spPr>
          <a:xfrm flipH="1">
            <a:off x="6994925" y="2478584"/>
            <a:ext cx="311458" cy="435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B26486-8455-49B7-8351-AB019E544B4C}"/>
              </a:ext>
            </a:extLst>
          </p:cNvPr>
          <p:cNvCxnSpPr>
            <a:cxnSpLocks/>
          </p:cNvCxnSpPr>
          <p:nvPr/>
        </p:nvCxnSpPr>
        <p:spPr>
          <a:xfrm>
            <a:off x="5977590" y="2124483"/>
            <a:ext cx="118752" cy="527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738754-262B-4BD5-9506-F776B3E83A44}"/>
              </a:ext>
            </a:extLst>
          </p:cNvPr>
          <p:cNvCxnSpPr>
            <a:cxnSpLocks/>
          </p:cNvCxnSpPr>
          <p:nvPr/>
        </p:nvCxnSpPr>
        <p:spPr>
          <a:xfrm flipH="1">
            <a:off x="6545767" y="2124483"/>
            <a:ext cx="132825" cy="527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Dog outline">
            <a:extLst>
              <a:ext uri="{FF2B5EF4-FFF2-40B4-BE49-F238E27FC236}">
                <a16:creationId xmlns:a16="http://schemas.microsoft.com/office/drawing/2014/main" id="{BBA18B55-1A43-4E87-AFDE-7CFC31E569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40402" y="574504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F11AE8-27FE-4300-A11F-9526AC206BE6}"/>
              </a:ext>
            </a:extLst>
          </p:cNvPr>
          <p:cNvSpPr txBox="1"/>
          <p:nvPr/>
        </p:nvSpPr>
        <p:spPr>
          <a:xfrm rot="601379">
            <a:off x="6652386" y="2008953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551C83-CF0E-45B6-8463-D89206817CFA}"/>
              </a:ext>
            </a:extLst>
          </p:cNvPr>
          <p:cNvCxnSpPr>
            <a:cxnSpLocks/>
          </p:cNvCxnSpPr>
          <p:nvPr/>
        </p:nvCxnSpPr>
        <p:spPr>
          <a:xfrm>
            <a:off x="5312552" y="2449306"/>
            <a:ext cx="218245" cy="376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0D2679-7FF3-4C1E-8D5F-A874F4A56F3A}"/>
              </a:ext>
            </a:extLst>
          </p:cNvPr>
          <p:cNvCxnSpPr>
            <a:cxnSpLocks/>
          </p:cNvCxnSpPr>
          <p:nvPr/>
        </p:nvCxnSpPr>
        <p:spPr>
          <a:xfrm flipH="1">
            <a:off x="6991460" y="2464728"/>
            <a:ext cx="311458" cy="4354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F38AAE3-BBAF-4594-B21C-E0A3F1B8D6D2}"/>
              </a:ext>
            </a:extLst>
          </p:cNvPr>
          <p:cNvCxnSpPr>
            <a:cxnSpLocks/>
          </p:cNvCxnSpPr>
          <p:nvPr/>
        </p:nvCxnSpPr>
        <p:spPr>
          <a:xfrm>
            <a:off x="5974125" y="2110627"/>
            <a:ext cx="118752" cy="5271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0BE990-0DF8-422F-A3D5-7B3518227FDB}"/>
              </a:ext>
            </a:extLst>
          </p:cNvPr>
          <p:cNvCxnSpPr>
            <a:cxnSpLocks/>
          </p:cNvCxnSpPr>
          <p:nvPr/>
        </p:nvCxnSpPr>
        <p:spPr>
          <a:xfrm flipH="1">
            <a:off x="6542302" y="2110627"/>
            <a:ext cx="132825" cy="5271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124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59AC8B-A8AF-4E5B-8EB7-FD0A32D82514}"/>
              </a:ext>
            </a:extLst>
          </p:cNvPr>
          <p:cNvSpPr txBox="1"/>
          <p:nvPr/>
        </p:nvSpPr>
        <p:spPr>
          <a:xfrm>
            <a:off x="3502982" y="3013501"/>
            <a:ext cx="5186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4800" b="0" i="0" u="none" strike="noStrike" kern="1200" cap="none" spc="0" normalizeH="0" baseline="0" noProof="0" dirty="0">
                <a:ln>
                  <a:noFill/>
                </a:ln>
                <a:solidFill>
                  <a:srgbClr val="0C0C0C">
                    <a:lumMod val="10000"/>
                    <a:lumOff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1928374659847362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C0C0C">
                  <a:lumMod val="10000"/>
                  <a:lumOff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64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61210"/>
            <a:ext cx="10515600" cy="26978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Practical tips to elevate your UX and accessibility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Jessica Engstrom</a:t>
            </a:r>
          </a:p>
          <a:p>
            <a:r>
              <a:rPr lang="en-US" dirty="0">
                <a:solidFill>
                  <a:schemeClr val="bg1"/>
                </a:solidFill>
              </a:rPr>
              <a:t>@EngstromJess</a:t>
            </a:r>
          </a:p>
        </p:txBody>
      </p:sp>
    </p:spTree>
    <p:extLst>
      <p:ext uri="{BB962C8B-B14F-4D97-AF65-F5344CB8AC3E}">
        <p14:creationId xmlns:p14="http://schemas.microsoft.com/office/powerpoint/2010/main" val="3769695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B753C6-4A82-49B8-9B0C-52534F460FCF}"/>
              </a:ext>
            </a:extLst>
          </p:cNvPr>
          <p:cNvSpPr txBox="1"/>
          <p:nvPr/>
        </p:nvSpPr>
        <p:spPr>
          <a:xfrm>
            <a:off x="2875406" y="3013501"/>
            <a:ext cx="6441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4800" b="0" i="0" u="none" strike="noStrike" kern="1200" cap="none" spc="0" normalizeH="0" baseline="0" noProof="0" dirty="0">
                <a:ln>
                  <a:noFill/>
                </a:ln>
                <a:solidFill>
                  <a:srgbClr val="0C0C0C">
                    <a:lumMod val="10000"/>
                    <a:lumOff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1928   3746   5984   7362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C0C0C">
                  <a:lumMod val="10000"/>
                  <a:lumOff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819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14" y="1026260"/>
            <a:ext cx="10515600" cy="901732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83DC76B-0674-42C5-BDAF-1BC436A6E095}"/>
              </a:ext>
            </a:extLst>
          </p:cNvPr>
          <p:cNvGrpSpPr/>
          <p:nvPr/>
        </p:nvGrpSpPr>
        <p:grpSpPr>
          <a:xfrm>
            <a:off x="-591245" y="4151809"/>
            <a:ext cx="7542882" cy="2010578"/>
            <a:chOff x="2079325" y="1125414"/>
            <a:chExt cx="8133566" cy="2494622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5CCC192A-FCD9-48D2-B967-8FE889FFAFFD}"/>
                </a:ext>
              </a:extLst>
            </p:cNvPr>
            <p:cNvSpPr txBox="1">
              <a:spLocks/>
            </p:cNvSpPr>
            <p:nvPr/>
          </p:nvSpPr>
          <p:spPr>
            <a:xfrm>
              <a:off x="2079325" y="1125414"/>
              <a:ext cx="8133566" cy="249462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Jessica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EngstromJess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.se</a:t>
              </a:r>
              <a:endPara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b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endParaRPr kumimoji="0" lang="en-US" sz="1800" b="0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Left Bracket 6">
              <a:extLst>
                <a:ext uri="{FF2B5EF4-FFF2-40B4-BE49-F238E27FC236}">
                  <a16:creationId xmlns:a16="http://schemas.microsoft.com/office/drawing/2014/main" id="{D2D5964C-5CFE-4B7B-BAA7-4D26572D1D1A}"/>
                </a:ext>
              </a:extLst>
            </p:cNvPr>
            <p:cNvSpPr/>
            <p:nvPr/>
          </p:nvSpPr>
          <p:spPr>
            <a:xfrm rot="16200000">
              <a:off x="4354073" y="2077989"/>
              <a:ext cx="226908" cy="1281809"/>
            </a:xfrm>
            <a:prstGeom prst="leftBracket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Left Bracket 7">
              <a:extLst>
                <a:ext uri="{FF2B5EF4-FFF2-40B4-BE49-F238E27FC236}">
                  <a16:creationId xmlns:a16="http://schemas.microsoft.com/office/drawing/2014/main" id="{2296A50C-015B-4ACE-AE5B-6472C4831205}"/>
                </a:ext>
              </a:extLst>
            </p:cNvPr>
            <p:cNvSpPr/>
            <p:nvPr/>
          </p:nvSpPr>
          <p:spPr>
            <a:xfrm rot="16200000">
              <a:off x="6847282" y="1238737"/>
              <a:ext cx="226908" cy="2960313"/>
            </a:xfrm>
            <a:prstGeom prst="leftBracket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Left Bracket 8">
              <a:extLst>
                <a:ext uri="{FF2B5EF4-FFF2-40B4-BE49-F238E27FC236}">
                  <a16:creationId xmlns:a16="http://schemas.microsoft.com/office/drawing/2014/main" id="{19294116-1E97-44E3-89FF-FD7A5313BE45}"/>
                </a:ext>
              </a:extLst>
            </p:cNvPr>
            <p:cNvSpPr/>
            <p:nvPr/>
          </p:nvSpPr>
          <p:spPr>
            <a:xfrm rot="5400000">
              <a:off x="6392862" y="629503"/>
              <a:ext cx="226908" cy="2795768"/>
            </a:xfrm>
            <a:prstGeom prst="leftBracket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8C11E1-BB6B-415B-A806-4F686D97C22F}"/>
                </a:ext>
              </a:extLst>
            </p:cNvPr>
            <p:cNvSpPr txBox="1"/>
            <p:nvPr/>
          </p:nvSpPr>
          <p:spPr>
            <a:xfrm>
              <a:off x="5108432" y="1479377"/>
              <a:ext cx="2795769" cy="4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Social media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2EA785-DE8B-4F1D-8100-E87C97EBC7E8}"/>
                </a:ext>
              </a:extLst>
            </p:cNvPr>
            <p:cNvSpPr txBox="1"/>
            <p:nvPr/>
          </p:nvSpPr>
          <p:spPr>
            <a:xfrm>
              <a:off x="5480579" y="2864980"/>
              <a:ext cx="2960313" cy="4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Blog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55D495-4D95-4FAC-9AA5-91366F4DD0EF}"/>
                </a:ext>
              </a:extLst>
            </p:cNvPr>
            <p:cNvSpPr txBox="1"/>
            <p:nvPr/>
          </p:nvSpPr>
          <p:spPr>
            <a:xfrm>
              <a:off x="3826621" y="2863080"/>
              <a:ext cx="1281810" cy="4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15B1F873-9065-4FDC-8CC4-6CB9D8576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8600"/>
            <a:ext cx="85344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61F637-BFF8-4486-8194-4D9403164BC4}"/>
              </a:ext>
            </a:extLst>
          </p:cNvPr>
          <p:cNvSpPr/>
          <p:nvPr/>
        </p:nvSpPr>
        <p:spPr>
          <a:xfrm>
            <a:off x="5999967" y="228600"/>
            <a:ext cx="121085" cy="6400800"/>
          </a:xfrm>
          <a:prstGeom prst="rect">
            <a:avLst/>
          </a:prstGeom>
          <a:solidFill>
            <a:srgbClr val="3A2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747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2BE25CF-F719-4C0A-8CEA-BB019D75E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71" y="237211"/>
            <a:ext cx="10038057" cy="638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7">
            <a:extLst>
              <a:ext uri="{FF2B5EF4-FFF2-40B4-BE49-F238E27FC236}">
                <a16:creationId xmlns:a16="http://schemas.microsoft.com/office/drawing/2014/main" id="{017D0E6E-A90B-40B8-A22A-37DC1B1B6EB0}"/>
              </a:ext>
            </a:extLst>
          </p:cNvPr>
          <p:cNvSpPr/>
          <p:nvPr/>
        </p:nvSpPr>
        <p:spPr>
          <a:xfrm>
            <a:off x="1182660" y="6008914"/>
            <a:ext cx="2890577" cy="429556"/>
          </a:xfrm>
          <a:prstGeom prst="roundRect">
            <a:avLst>
              <a:gd name="adj" fmla="val 13360"/>
            </a:avLst>
          </a:prstGeom>
          <a:noFill/>
          <a:ln w="57150">
            <a:solidFill>
              <a:srgbClr val="3A2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BD0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31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8819DEF-BCEB-4FDD-B03D-DF582F04A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472" y="2183732"/>
            <a:ext cx="9125055" cy="2490537"/>
          </a:xfrm>
          <a:noFill/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“If a necessary feature has a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high astonishment </a:t>
            </a:r>
            <a:r>
              <a:rPr lang="en-US" sz="3200" b="1" dirty="0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factor</a:t>
            </a:r>
            <a:r>
              <a:rPr lang="en-US" sz="3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 may be necessary to </a:t>
            </a:r>
            <a:r>
              <a:rPr lang="en-US" sz="3200" b="1" dirty="0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redesign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feature.”</a:t>
            </a:r>
            <a:br>
              <a:rPr lang="en-US" sz="3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principle of least astonishment</a:t>
            </a:r>
            <a:endParaRPr lang="en-US" sz="3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B62C12-61E2-4D54-8544-4B994E4939C4}"/>
              </a:ext>
            </a:extLst>
          </p:cNvPr>
          <p:cNvCxnSpPr>
            <a:cxnSpLocks/>
          </p:cNvCxnSpPr>
          <p:nvPr/>
        </p:nvCxnSpPr>
        <p:spPr>
          <a:xfrm>
            <a:off x="1431112" y="2183732"/>
            <a:ext cx="9193295" cy="0"/>
          </a:xfrm>
          <a:prstGeom prst="line">
            <a:avLst/>
          </a:prstGeom>
          <a:ln w="38100">
            <a:solidFill>
              <a:srgbClr val="8A6D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71706B-1761-4A2B-9A30-AAAC0C7A6D55}"/>
              </a:ext>
            </a:extLst>
          </p:cNvPr>
          <p:cNvCxnSpPr>
            <a:cxnSpLocks/>
          </p:cNvCxnSpPr>
          <p:nvPr/>
        </p:nvCxnSpPr>
        <p:spPr>
          <a:xfrm>
            <a:off x="1431111" y="4628961"/>
            <a:ext cx="9193295" cy="0"/>
          </a:xfrm>
          <a:prstGeom prst="line">
            <a:avLst/>
          </a:prstGeom>
          <a:ln w="38100">
            <a:solidFill>
              <a:srgbClr val="8A6D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598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87556572-5CA2-405B-9150-62FE2C2A7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49" t="13169" r="66069" b="45603"/>
          <a:stretch/>
        </p:blipFill>
        <p:spPr>
          <a:xfrm>
            <a:off x="2114236" y="1594129"/>
            <a:ext cx="3156034" cy="3212539"/>
          </a:xfrm>
          <a:prstGeom prst="rect">
            <a:avLst/>
          </a:prstGeom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219D3196-E811-4977-A134-533E4AB8C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511" y="1760015"/>
            <a:ext cx="1819431" cy="28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58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87556572-5CA2-405B-9150-62FE2C2A7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49" t="8380" r="15399" b="16120"/>
          <a:stretch/>
        </p:blipFill>
        <p:spPr>
          <a:xfrm>
            <a:off x="1830723" y="1220940"/>
            <a:ext cx="8067554" cy="466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54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wo different ketchup bottles. One in glass with the opening on top, and one in plastic with the opening at the bottom.">
            <a:extLst>
              <a:ext uri="{FF2B5EF4-FFF2-40B4-BE49-F238E27FC236}">
                <a16:creationId xmlns:a16="http://schemas.microsoft.com/office/drawing/2014/main" id="{95772368-DE6A-4346-B7C8-3720FAE4B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41" t="23434" r="67029" b="7406"/>
          <a:stretch/>
        </p:blipFill>
        <p:spPr>
          <a:xfrm>
            <a:off x="3015553" y="1862662"/>
            <a:ext cx="1359081" cy="42955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312207-4D14-4CED-8DD5-FEB135D1633B}"/>
              </a:ext>
            </a:extLst>
          </p:cNvPr>
          <p:cNvSpPr txBox="1"/>
          <p:nvPr/>
        </p:nvSpPr>
        <p:spPr>
          <a:xfrm>
            <a:off x="3224451" y="914399"/>
            <a:ext cx="9412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two different ketchup bottles. One in glass with the opening on top, and one in plastic with the opening at the bottom.">
            <a:extLst>
              <a:ext uri="{FF2B5EF4-FFF2-40B4-BE49-F238E27FC236}">
                <a16:creationId xmlns:a16="http://schemas.microsoft.com/office/drawing/2014/main" id="{F4B7971A-143E-4624-9F3E-63C47FD49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01" t="23434" r="5557" b="7406"/>
          <a:stretch/>
        </p:blipFill>
        <p:spPr>
          <a:xfrm>
            <a:off x="7120326" y="1862662"/>
            <a:ext cx="2056121" cy="42955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5AAEA1-987B-4DA6-8388-58AA04E6291C}"/>
              </a:ext>
            </a:extLst>
          </p:cNvPr>
          <p:cNvSpPr txBox="1"/>
          <p:nvPr/>
        </p:nvSpPr>
        <p:spPr>
          <a:xfrm>
            <a:off x="7564732" y="914399"/>
            <a:ext cx="11673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UX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146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E312207-4D14-4CED-8DD5-FEB135D1633B}"/>
              </a:ext>
            </a:extLst>
          </p:cNvPr>
          <p:cNvSpPr txBox="1"/>
          <p:nvPr/>
        </p:nvSpPr>
        <p:spPr>
          <a:xfrm>
            <a:off x="1883282" y="914399"/>
            <a:ext cx="36236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 UX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two different ketchup bottles. One in glass with the opening on top, and one in plastic with the opening at the bottom.">
            <a:extLst>
              <a:ext uri="{FF2B5EF4-FFF2-40B4-BE49-F238E27FC236}">
                <a16:creationId xmlns:a16="http://schemas.microsoft.com/office/drawing/2014/main" id="{F4B7971A-143E-4624-9F3E-63C47FD49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01" t="23434" r="5557" b="7406"/>
          <a:stretch/>
        </p:blipFill>
        <p:spPr>
          <a:xfrm>
            <a:off x="7120326" y="1862662"/>
            <a:ext cx="2056121" cy="42955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5AAEA1-987B-4DA6-8388-58AA04E6291C}"/>
              </a:ext>
            </a:extLst>
          </p:cNvPr>
          <p:cNvSpPr txBox="1"/>
          <p:nvPr/>
        </p:nvSpPr>
        <p:spPr>
          <a:xfrm>
            <a:off x="6599468" y="914399"/>
            <a:ext cx="30978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UX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wo different ketchup bottles. One in glass with the opening on top, and one in plastic with the opening at the bottom.">
            <a:extLst>
              <a:ext uri="{FF2B5EF4-FFF2-40B4-BE49-F238E27FC236}">
                <a16:creationId xmlns:a16="http://schemas.microsoft.com/office/drawing/2014/main" id="{5F952906-4652-4B54-B8F1-0D25D9CB4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41" t="23434" r="67029" b="7406"/>
          <a:stretch/>
        </p:blipFill>
        <p:spPr>
          <a:xfrm>
            <a:off x="3015553" y="1862662"/>
            <a:ext cx="1359081" cy="429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985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DNCWindows">
      <a:dk1>
        <a:srgbClr val="0C0C0C"/>
      </a:dk1>
      <a:lt1>
        <a:srgbClr val="FFFFFF"/>
      </a:lt1>
      <a:dk2>
        <a:srgbClr val="17406D"/>
      </a:dk2>
      <a:lt2>
        <a:srgbClr val="612EF2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Theme">
  <a:themeElements>
    <a:clrScheme name="DNCWindows">
      <a:dk1>
        <a:srgbClr val="0C0C0C"/>
      </a:dk1>
      <a:lt1>
        <a:srgbClr val="FFFFFF"/>
      </a:lt1>
      <a:dk2>
        <a:srgbClr val="17406D"/>
      </a:dk2>
      <a:lt2>
        <a:srgbClr val="612EF2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</Words>
  <Application>Microsoft Office PowerPoint</Application>
  <PresentationFormat>Widescreen</PresentationFormat>
  <Paragraphs>52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Calibri</vt:lpstr>
      <vt:lpstr>Arial</vt:lpstr>
      <vt:lpstr>Open Sans</vt:lpstr>
      <vt:lpstr>Calibri Light</vt:lpstr>
      <vt:lpstr>Consolas</vt:lpstr>
      <vt:lpstr>1_Office Theme</vt:lpstr>
      <vt:lpstr>3_Office Theme</vt:lpstr>
      <vt:lpstr>2_Office Theme</vt:lpstr>
      <vt:lpstr>4_Office Theme</vt:lpstr>
      <vt:lpstr>5_Office Theme</vt:lpstr>
      <vt:lpstr>6_Office Theme</vt:lpstr>
      <vt:lpstr>7_Office Theme</vt:lpstr>
      <vt:lpstr>PowerPoint Presentation</vt:lpstr>
      <vt:lpstr>Practical tips to elevate your UX and accessibility</vt:lpstr>
      <vt:lpstr>PowerPoint Presentation</vt:lpstr>
      <vt:lpstr>PowerPoint Presentation</vt:lpstr>
      <vt:lpstr>“If a necessary feature has a high astonishment factor,  it may be necessary to redesign the feature.”  The principle of least astonishment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2021-11-02T16:49:42Z</dcterms:created>
  <dcterms:modified xsi:type="dcterms:W3CDTF">2021-11-02T16:56:19Z</dcterms:modified>
</cp:coreProperties>
</file>